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85"/>
  </p:notesMasterIdLst>
  <p:sldIdLst>
    <p:sldId id="256" r:id="rId2"/>
    <p:sldId id="1122" r:id="rId3"/>
    <p:sldId id="471" r:id="rId4"/>
    <p:sldId id="1123" r:id="rId5"/>
    <p:sldId id="1124" r:id="rId6"/>
    <p:sldId id="499" r:id="rId7"/>
    <p:sldId id="1110" r:id="rId8"/>
    <p:sldId id="557" r:id="rId9"/>
    <p:sldId id="841" r:id="rId10"/>
    <p:sldId id="667" r:id="rId11"/>
    <p:sldId id="681" r:id="rId12"/>
    <p:sldId id="668" r:id="rId13"/>
    <p:sldId id="1035" r:id="rId14"/>
    <p:sldId id="703" r:id="rId15"/>
    <p:sldId id="707" r:id="rId16"/>
    <p:sldId id="709" r:id="rId17"/>
    <p:sldId id="1125" r:id="rId18"/>
    <p:sldId id="584" r:id="rId19"/>
    <p:sldId id="872" r:id="rId20"/>
    <p:sldId id="509" r:id="rId21"/>
    <p:sldId id="1126" r:id="rId22"/>
    <p:sldId id="1127" r:id="rId23"/>
    <p:sldId id="1128" r:id="rId24"/>
    <p:sldId id="1129" r:id="rId25"/>
    <p:sldId id="1130" r:id="rId26"/>
    <p:sldId id="572" r:id="rId27"/>
    <p:sldId id="551" r:id="rId28"/>
    <p:sldId id="869" r:id="rId29"/>
    <p:sldId id="1025" r:id="rId30"/>
    <p:sldId id="1119" r:id="rId31"/>
    <p:sldId id="1120" r:id="rId32"/>
    <p:sldId id="1121" r:id="rId33"/>
    <p:sldId id="1118" r:id="rId34"/>
    <p:sldId id="1090" r:id="rId35"/>
    <p:sldId id="1131" r:id="rId36"/>
    <p:sldId id="518" r:id="rId37"/>
    <p:sldId id="1112" r:id="rId38"/>
    <p:sldId id="1036" r:id="rId39"/>
    <p:sldId id="591" r:id="rId40"/>
    <p:sldId id="590" r:id="rId41"/>
    <p:sldId id="588" r:id="rId42"/>
    <p:sldId id="589" r:id="rId43"/>
    <p:sldId id="1132" r:id="rId44"/>
    <p:sldId id="1133" r:id="rId45"/>
    <p:sldId id="720" r:id="rId46"/>
    <p:sldId id="750" r:id="rId47"/>
    <p:sldId id="999" r:id="rId48"/>
    <p:sldId id="1000" r:id="rId49"/>
    <p:sldId id="970" r:id="rId50"/>
    <p:sldId id="897" r:id="rId51"/>
    <p:sldId id="1099" r:id="rId52"/>
    <p:sldId id="889" r:id="rId53"/>
    <p:sldId id="744" r:id="rId54"/>
    <p:sldId id="980" r:id="rId55"/>
    <p:sldId id="1134" r:id="rId56"/>
    <p:sldId id="1069" r:id="rId57"/>
    <p:sldId id="1135" r:id="rId58"/>
    <p:sldId id="887" r:id="rId59"/>
    <p:sldId id="1136" r:id="rId60"/>
    <p:sldId id="1137" r:id="rId61"/>
    <p:sldId id="1143" r:id="rId62"/>
    <p:sldId id="1117" r:id="rId63"/>
    <p:sldId id="1101" r:id="rId64"/>
    <p:sldId id="1138" r:id="rId65"/>
    <p:sldId id="1139" r:id="rId66"/>
    <p:sldId id="974" r:id="rId67"/>
    <p:sldId id="940" r:id="rId68"/>
    <p:sldId id="927" r:id="rId69"/>
    <p:sldId id="928" r:id="rId70"/>
    <p:sldId id="1093" r:id="rId71"/>
    <p:sldId id="1102" r:id="rId72"/>
    <p:sldId id="1113" r:id="rId73"/>
    <p:sldId id="1114" r:id="rId74"/>
    <p:sldId id="1044" r:id="rId75"/>
    <p:sldId id="1103" r:id="rId76"/>
    <p:sldId id="1140" r:id="rId77"/>
    <p:sldId id="1092" r:id="rId78"/>
    <p:sldId id="1091" r:id="rId79"/>
    <p:sldId id="1107" r:id="rId80"/>
    <p:sldId id="1109" r:id="rId81"/>
    <p:sldId id="1141" r:id="rId82"/>
    <p:sldId id="1142" r:id="rId83"/>
    <p:sldId id="550" r:id="rId8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1124"/>
            <p14:sldId id="499"/>
            <p14:sldId id="1110"/>
            <p14:sldId id="557"/>
            <p14:sldId id="841"/>
            <p14:sldId id="667"/>
            <p14:sldId id="681"/>
            <p14:sldId id="668"/>
            <p14:sldId id="1035"/>
            <p14:sldId id="703"/>
            <p14:sldId id="707"/>
            <p14:sldId id="709"/>
            <p14:sldId id="1125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551"/>
            <p14:sldId id="869"/>
            <p14:sldId id="1025"/>
            <p14:sldId id="1119"/>
            <p14:sldId id="1120"/>
            <p14:sldId id="1121"/>
            <p14:sldId id="1118"/>
            <p14:sldId id="1090"/>
            <p14:sldId id="1131"/>
            <p14:sldId id="518"/>
            <p14:sldId id="1112"/>
            <p14:sldId id="1036"/>
            <p14:sldId id="591"/>
            <p14:sldId id="590"/>
            <p14:sldId id="588"/>
            <p14:sldId id="589"/>
            <p14:sldId id="1132"/>
            <p14:sldId id="1133"/>
            <p14:sldId id="720"/>
            <p14:sldId id="750"/>
            <p14:sldId id="999"/>
            <p14:sldId id="1000"/>
            <p14:sldId id="970"/>
            <p14:sldId id="897"/>
            <p14:sldId id="1099"/>
            <p14:sldId id="889"/>
            <p14:sldId id="744"/>
            <p14:sldId id="980"/>
            <p14:sldId id="1134"/>
            <p14:sldId id="1069"/>
            <p14:sldId id="1135"/>
            <p14:sldId id="887"/>
            <p14:sldId id="1136"/>
            <p14:sldId id="1137"/>
            <p14:sldId id="1143"/>
            <p14:sldId id="1117"/>
            <p14:sldId id="1101"/>
            <p14:sldId id="1138"/>
            <p14:sldId id="1139"/>
            <p14:sldId id="974"/>
            <p14:sldId id="940"/>
            <p14:sldId id="927"/>
            <p14:sldId id="928"/>
            <p14:sldId id="1093"/>
            <p14:sldId id="1102"/>
            <p14:sldId id="1113"/>
            <p14:sldId id="1114"/>
            <p14:sldId id="1044"/>
            <p14:sldId id="1103"/>
            <p14:sldId id="1140"/>
            <p14:sldId id="1092"/>
            <p14:sldId id="1091"/>
            <p14:sldId id="1107"/>
            <p14:sldId id="1109"/>
            <p14:sldId id="1141"/>
            <p14:sldId id="1142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493CB"/>
    <a:srgbClr val="57B98F"/>
    <a:srgbClr val="9E60B8"/>
    <a:srgbClr val="025249"/>
    <a:srgbClr val="D4EBE9"/>
    <a:srgbClr val="EB544F"/>
    <a:srgbClr val="B58900"/>
    <a:srgbClr val="EF7D1D"/>
    <a:srgbClr val="41719C"/>
    <a:srgbClr val="D6A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941"/>
    <p:restoredTop sz="96853" autoAdjust="0"/>
  </p:normalViewPr>
  <p:slideViewPr>
    <p:cSldViewPr snapToGrid="0" snapToObjects="1">
      <p:cViewPr varScale="1">
        <p:scale>
          <a:sx n="270" d="100"/>
          <a:sy n="270" d="100"/>
        </p:scale>
        <p:origin x="1864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07.11.21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82005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161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22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089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raphql-java.com/" TargetMode="Externa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graphql/docs/current-SNAPSHOT/reference/html/" TargetMode="External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schule/wjax-graphq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1163" y="1205889"/>
            <a:ext cx="9905999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96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W-</a:t>
            </a:r>
            <a:r>
              <a:rPr lang="de-DE" sz="1400" spc="80" dirty="0" err="1">
                <a:solidFill>
                  <a:srgbClr val="D4EBE9"/>
                </a:solidFill>
              </a:rPr>
              <a:t>Jax</a:t>
            </a:r>
            <a:r>
              <a:rPr lang="de-DE" sz="1400" spc="80" dirty="0">
                <a:solidFill>
                  <a:srgbClr val="D4EBE9"/>
                </a:solidFill>
              </a:rPr>
              <a:t> 2021 | 11. November 2021, online/München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377139" y="4533661"/>
            <a:ext cx="5053478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wjax-graphql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5267739" y="3109385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  <a:endParaRPr lang="de-DE" b="0" dirty="0">
              <a:solidFill>
                <a:srgbClr val="5493CB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0D73D6C0-7969-4249-86C1-BB7A6D4B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9" name="Grafik 8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35E5C04-3860-F344-9844-5566513DA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Ebenfalls vereinfacht: es kommt immer ein ganzes Objekt zurück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31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275D3FB-1FEC-724D-AE8C-DEDCA74D34E8}"/>
              </a:ext>
            </a:extLst>
          </p:cNvPr>
          <p:cNvSpPr/>
          <p:nvPr/>
        </p:nvSpPr>
        <p:spPr>
          <a:xfrm>
            <a:off x="651097" y="6085785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Abgefragt werden Daten, nicht Endpunkte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148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DAtenquellen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58635" y="2187709"/>
            <a:ext cx="918873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9682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C1190E03-1C4C-4743-B67B-1CE3AE99D8A3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35150717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</a:rPr>
              <a:t>👉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Wir betrachten zunächst die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-java Familie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C1190E03-1C4C-4743-B67B-1CE3AE99D8A3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33605526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E92302-995F-6745-994B-DC46CFCC3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07275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C861A9C-02B9-CE49-BA9D-ECB8E3058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810" y="1076834"/>
            <a:ext cx="6012739" cy="535918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00F7B5E-0DC8-5541-B2CB-D089CE9397D5}"/>
              </a:ext>
            </a:extLst>
          </p:cNvPr>
          <p:cNvSpPr/>
          <p:nvPr/>
        </p:nvSpPr>
        <p:spPr>
          <a:xfrm>
            <a:off x="1896757" y="6429178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discussions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/2591</a:t>
            </a:r>
          </a:p>
        </p:txBody>
      </p:sp>
    </p:spTree>
    <p:extLst>
      <p:ext uri="{BB962C8B-B14F-4D97-AF65-F5344CB8AC3E}">
        <p14:creationId xmlns:p14="http://schemas.microsoft.com/office/powerpoint/2010/main" val="1284580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https://www.graphql-java.com/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Server-Infrastruktur (unabhängig von Spring und JEE)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„Nur“ Ausführung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ist sehr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788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mit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272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Unsere Aufgaben in der Entwicklung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der API festlegen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verfolgt „schema-first“-Ansatz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implementieren, die die angefragten Daten ermitteln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Dieser Teil unterscheidet sich von den Frameworks, die auf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für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fachliche Schnittstelle (API)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explizit selbst fest, wie unsere API aussehen sollen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9268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8336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8254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48191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C4E293-252C-8649-B8A0-86FD060F4447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92DE604-1B7D-AD46-996A-204D8983CDC3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8F0981C-75C3-BF4B-B676-9A5DB522116F}"/>
              </a:ext>
            </a:extLst>
          </p:cNvPr>
          <p:cNvSpPr txBox="1"/>
          <p:nvPr/>
        </p:nvSpPr>
        <p:spPr>
          <a:xfrm>
            <a:off x="5158826" y="1397236"/>
            <a:ext cx="4404360" cy="2862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private String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private double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double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getPrice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V="1">
            <a:off x="4406900" y="3306871"/>
            <a:ext cx="1190818" cy="144952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implementieren, aber Daten dürfen verändert werden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müssen aber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 zurückliefern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Kommunikation zum  Web-Client in der Regel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412649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416313" y="3369727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alle anderen Felder wird ein </a:t>
            </a:r>
            <a:r>
              <a:rPr lang="de-DE" sz="2000" b="0" dirty="0" err="1">
                <a:solidFill>
                  <a:srgbClr val="9E60B8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per Default verwendet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Der </a:t>
            </a:r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verwendet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pPr lvl="1"/>
            <a:r>
              <a:rPr lang="de-DE" sz="2000" dirty="0"/>
              <a:t>es werden nie Daten zurückgeliefert, die nicht im Schema definiert sind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41D0CE5-7B4E-4743-86D0-712DE0DB6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2" y="4450572"/>
            <a:ext cx="9093408" cy="2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4071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ist nur </a:t>
            </a:r>
            <a:r>
              <a:rPr lang="de-DE" sz="2000" b="0" dirty="0" err="1">
                <a:solidFill>
                  <a:srgbClr val="36544F"/>
                </a:solidFill>
              </a:rPr>
              <a:t>default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Z.B. auch für Felder, deren Signatur zwischen API und Java-Klasse abweicht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(Rückgabe-Wert oder Parameter)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Oder die aus anderer Datenbank, Daten-Quelle kommen oder berechnet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41D0CE5-7B4E-4743-86D0-712DE0DB6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2" y="4450572"/>
            <a:ext cx="9093408" cy="2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8460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beliebige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Es gibt kein Feld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in der Beer-Klasse</a:t>
            </a: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1894788" y="4623847"/>
            <a:ext cx="5222449" cy="433634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5482206" y="4385005"/>
            <a:ext cx="1555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beliebige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nicht-Root-Felder funktionieren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Root-Felder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Sie erhalten das Eltern-Element als "Source"-Property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4606912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beliebige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nicht-Root-Felder funktionieren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Root-Felder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Sie erhalten das Eltern-Element als "Source"-Property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78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Zur Ausführung eines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wird eine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-java)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benötigt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Diese verbindet u.a. das Schema mit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wird ein Query als String zur Ausführung übergeben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5F2E97C-208A-924C-9940-DC40E8E49287}"/>
              </a:ext>
            </a:extLst>
          </p:cNvPr>
          <p:cNvSpPr txBox="1"/>
          <p:nvPr/>
        </p:nvSpPr>
        <p:spPr>
          <a:xfrm>
            <a:off x="1355496" y="2927230"/>
            <a:ext cx="6690282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graphql.execute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("{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}");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json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result.toSpecification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105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06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enthält keine Anbindung an eine Server-Umgebung (Servlet, Spring), dazu muss man zusätzliche Frameworks nehmen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Grundsätzlich: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 nimmt Query aus HTTP-Request entgegen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führt mit 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den Query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liefert das Ergebnis in spezifizierter Form zurück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4315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Ausblick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verfügt über eine Reihe weiterer Features für den Produktionseinsatz: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Performance-Optimierungen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Caching und Optimierungen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Metriken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626264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365644321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verfolgen dieselbe Idee: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werden nicht selbst implementiert, es gibt Abstraktionen dafür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 der Haube werden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verwendet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Zuweisung von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 Schema erfolgt automatisch und nicht manuell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BE590931-0869-E545-A709-D527764FE6A9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24" name="Abgerundetes Rechteck 23">
            <a:extLst>
              <a:ext uri="{FF2B5EF4-FFF2-40B4-BE49-F238E27FC236}">
                <a16:creationId xmlns:a16="http://schemas.microsoft.com/office/drawing/2014/main" id="{35AF3D03-8D44-6E43-9FED-480BD4CD8EDE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6211183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-java-tools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172E07A-24A0-2846-88F1-33215DA9DCBB}"/>
              </a:ext>
            </a:extLst>
          </p:cNvPr>
          <p:cNvSpPr/>
          <p:nvPr/>
        </p:nvSpPr>
        <p:spPr>
          <a:xfrm>
            <a:off x="2709075" y="5143923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79B0BA7D-6E31-A44D-BC53-848208525ECA}"/>
              </a:ext>
            </a:extLst>
          </p:cNvPr>
          <p:cNvCxnSpPr>
            <a:cxnSpLocks/>
          </p:cNvCxnSpPr>
          <p:nvPr/>
        </p:nvCxnSpPr>
        <p:spPr>
          <a:xfrm flipH="1">
            <a:off x="2242537" y="5265673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23E640EB-4D77-2E4A-9A26-0C825154BC9C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971497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828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Netflix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DGS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 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spring-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sehen sehr ähnlich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Beide sind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5330356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5334123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CAFD3F82-D7D7-C641-82EF-484E08CEB7C5}"/>
              </a:ext>
            </a:extLst>
          </p:cNvPr>
          <p:cNvSpPr/>
          <p:nvPr/>
        </p:nvSpPr>
        <p:spPr>
          <a:xfrm>
            <a:off x="5740750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7/2021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2A435CB-31C0-A742-9EDD-0A66399A163F}"/>
              </a:ext>
            </a:extLst>
          </p:cNvPr>
          <p:cNvSpPr/>
          <p:nvPr/>
        </p:nvSpPr>
        <p:spPr>
          <a:xfrm>
            <a:off x="6842729" y="5143929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1F7CE2DA-3726-8543-BB72-49FD2E5E0589}"/>
              </a:ext>
            </a:extLst>
          </p:cNvPr>
          <p:cNvCxnSpPr>
            <a:cxnSpLocks/>
          </p:cNvCxnSpPr>
          <p:nvPr/>
        </p:nvCxnSpPr>
        <p:spPr>
          <a:xfrm flipH="1">
            <a:off x="6376191" y="5265679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7B4BCFBD-9E78-9446-AC75-97D24BFF54A0}"/>
              </a:ext>
            </a:extLst>
          </p:cNvPr>
          <p:cNvSpPr/>
          <p:nvPr/>
        </p:nvSpPr>
        <p:spPr>
          <a:xfrm>
            <a:off x="3643547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2/2021</a:t>
            </a:r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49CE15CC-2C4D-CB47-A1AC-726A73F95F07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85938942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POJOs implementiert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gewohntem Programmiermodell aus anderen Technologien (z.B. JPA)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35903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Root-Field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916559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 und Input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Komplexe Argumente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Input Typen) werden als POJO-Instanzen 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-Methode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759862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59353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Felder, die nicht auf Root-Typen definiert sind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Eltern-Element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wird als Methoden-Parameter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&lt;Beer&gt;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034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7569200" cy="6931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https://docs.spring.io/spring-graphql/docs/current-SNAPSHOT/reference/html/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Noch im Beta-Status (aktuell M3), erste Version erst im Juli veröffentlicht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1176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101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59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schwer zu sagen, welches das „bessere“ Framework ist, und wie die beiden sich (gemeinsam) weiterentwickeln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8994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MicroProfile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Code-first: Schema wird aus Code abgeleitet („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 und „Components“)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in JPA das DB-Schema erzeugt werden kann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(im Gegensatz zum Schema-first-Ansatz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u.a.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3D99287-906E-074A-B74D-41295ECC60C2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90623729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 POJOs wird das Schema abgeleitet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520142" y="2587065"/>
            <a:ext cx="903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@Type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 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Represents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a Beer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that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can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rated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Ignore</a:t>
            </a:r>
            <a:endParaRPr lang="de-DE" b="1" dirty="0">
              <a:solidFill>
                <a:srgbClr val="5493CB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  // nicht über API bereitstellen        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NonNull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8792167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„Components“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434404" y="1601053"/>
            <a:ext cx="903719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GraphQLApi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BeerApi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("Returns a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specific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identified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List&lt;Shop&gt; </a:t>
            </a:r>
            <a:r>
              <a:rPr lang="de-DE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@Source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327662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5185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94902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15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würde aber auch funktionieren)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16626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2041965" y="4678415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https://react.schule/wjax-graphql</a:t>
            </a:r>
            <a:r>
              <a:rPr lang="de-DE" sz="2400" b="1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Kontact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5" name="Grafik 4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0DD40BE-00A0-1E45-9292-DD499D34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261412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4093</Words>
  <Application>Microsoft Macintosh PowerPoint</Application>
  <PresentationFormat>A4-Papier (210 x 297 mm)</PresentationFormat>
  <Paragraphs>939</Paragraphs>
  <Slides>83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83</vt:i4>
      </vt:variant>
    </vt:vector>
  </HeadingPairs>
  <TitlesOfParts>
    <vt:vector size="96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W-Jax 2021 | 11. November 2021, online/München | @nilshartmann</vt:lpstr>
      <vt:lpstr>https://nilshartmann.net</vt:lpstr>
      <vt:lpstr>Teil 1</vt:lpstr>
      <vt:lpstr>PowerPoint-Präsentation</vt:lpstr>
      <vt:lpstr>GraphQL</vt:lpstr>
      <vt:lpstr>Source: https://github.com/nilshartmann/graphql-java-talk</vt:lpstr>
      <vt:lpstr>http://localhost:9000</vt:lpstr>
      <vt:lpstr>PowerPoint-Präsentation</vt:lpstr>
      <vt:lpstr>BeerAdvisor Domaine</vt:lpstr>
      <vt:lpstr>Abfragen mit REST</vt:lpstr>
      <vt:lpstr>Abfragen mit REST</vt:lpstr>
      <vt:lpstr>Abfragen mit REST</vt:lpstr>
      <vt:lpstr>Abfragen mit REST</vt:lpstr>
      <vt:lpstr>GraphQL Queries</vt:lpstr>
      <vt:lpstr>GraphQL Queries</vt:lpstr>
      <vt:lpstr>GraphQL Queries</vt:lpstr>
      <vt:lpstr>GraphQL Queries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PowerPoint-Präsentation</vt:lpstr>
      <vt:lpstr>Runtime (AKA: Your application)</vt:lpstr>
      <vt:lpstr>GraphQL DAtenquellen</vt:lpstr>
      <vt:lpstr>GraphQL für Java Anwendungen</vt:lpstr>
      <vt:lpstr>GraphQL für Java Anwendungen</vt:lpstr>
      <vt:lpstr>GraphQL für Java Anwendungen</vt:lpstr>
      <vt:lpstr>PowerPoint-Präsentation</vt:lpstr>
      <vt:lpstr>GraphQL für Java Anwendungen</vt:lpstr>
      <vt:lpstr>GraphQL für Java Anwendungen</vt:lpstr>
      <vt:lpstr>GraphQL Server mit graphql-java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Query beantworten: Data FEtcher</vt:lpstr>
      <vt:lpstr>Query beantworten: Data FEtcher</vt:lpstr>
      <vt:lpstr>DataFetcher</vt:lpstr>
      <vt:lpstr>DataFetcher</vt:lpstr>
      <vt:lpstr>DataFetcher</vt:lpstr>
      <vt:lpstr>DataFetcher</vt:lpstr>
      <vt:lpstr>DataFetcher</vt:lpstr>
      <vt:lpstr>Daten ermittLUNG zur Laufzeit</vt:lpstr>
      <vt:lpstr>Daten ermittLUNG zur Laufzeit</vt:lpstr>
      <vt:lpstr>Daten ermittLUNG zur Laufzeit</vt:lpstr>
      <vt:lpstr>Object GraphS</vt:lpstr>
      <vt:lpstr>Object GraphS</vt:lpstr>
      <vt:lpstr>Ausführung von Queries</vt:lpstr>
      <vt:lpstr>Ausführung von Queries</vt:lpstr>
      <vt:lpstr>graphql-java</vt:lpstr>
      <vt:lpstr>Higher level Frameworks</vt:lpstr>
      <vt:lpstr>Higher level Frameworks</vt:lpstr>
      <vt:lpstr>Higher level Frameworks</vt:lpstr>
      <vt:lpstr>Higher level Frameworks</vt:lpstr>
      <vt:lpstr>graphql-java-tools</vt:lpstr>
      <vt:lpstr>graphql-java-tools</vt:lpstr>
      <vt:lpstr>graphql-java-tools</vt:lpstr>
      <vt:lpstr>graphql-java-tools</vt:lpstr>
      <vt:lpstr>spring-graphql</vt:lpstr>
      <vt:lpstr>spring-graphql</vt:lpstr>
      <vt:lpstr>spring-graphql</vt:lpstr>
      <vt:lpstr>spring-graphql</vt:lpstr>
      <vt:lpstr>Netflix DGS</vt:lpstr>
      <vt:lpstr>Netflix DGS</vt:lpstr>
      <vt:lpstr>Netflix DGS</vt:lpstr>
      <vt:lpstr>MicroProfile GraphQL</vt:lpstr>
      <vt:lpstr>MicroProfile GraphQL</vt:lpstr>
      <vt:lpstr>MicroProfile GraphQL</vt:lpstr>
      <vt:lpstr>GraphQL für Java Anwendungen</vt:lpstr>
      <vt:lpstr>GraphQL für Java Anwendungen</vt:lpstr>
      <vt:lpstr>GraphQL für Java Anwendungen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1156</cp:revision>
  <cp:lastPrinted>2019-09-03T13:49:24Z</cp:lastPrinted>
  <dcterms:created xsi:type="dcterms:W3CDTF">2016-03-28T15:59:53Z</dcterms:created>
  <dcterms:modified xsi:type="dcterms:W3CDTF">2021-11-07T19:48:49Z</dcterms:modified>
</cp:coreProperties>
</file>